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371454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67429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00763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2084833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73922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3622361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2239359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763356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955529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62DC47-3B37-4AC5-BB8A-1F4A178CF827}" type="datetimeFigureOut">
              <a:rPr lang="ru-RU" smtClean="0"/>
              <a:t>21.10.2020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579339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462DC47-3B37-4AC5-BB8A-1F4A178CF827}" type="datetimeFigureOut">
              <a:rPr lang="ru-RU" smtClean="0"/>
              <a:t>21.10.2020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404536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462DC47-3B37-4AC5-BB8A-1F4A178CF827}" type="datetimeFigureOut">
              <a:rPr lang="ru-RU" smtClean="0"/>
              <a:t>21.10.2020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2290409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462DC47-3B37-4AC5-BB8A-1F4A178CF827}" type="datetimeFigureOut">
              <a:rPr lang="ru-RU" smtClean="0"/>
              <a:t>21.10.2020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728284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62DC47-3B37-4AC5-BB8A-1F4A178CF827}" type="datetimeFigureOut">
              <a:rPr lang="ru-RU" smtClean="0"/>
              <a:t>21.10.2020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971626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62DC47-3B37-4AC5-BB8A-1F4A178CF827}" type="datetimeFigureOut">
              <a:rPr lang="ru-RU" smtClean="0"/>
              <a:t>21.10.2020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805298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62DC47-3B37-4AC5-BB8A-1F4A178CF827}" type="datetimeFigureOut">
              <a:rPr lang="ru-RU" smtClean="0"/>
              <a:t>21.10.2020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4642936-8DD3-4F36-BDB7-8662543AC1DE}" type="slidenum">
              <a:rPr lang="ru-RU" smtClean="0"/>
              <a:t>‹#›</a:t>
            </a:fld>
            <a:endParaRPr lang="ru-RU"/>
          </a:p>
        </p:txBody>
      </p:sp>
    </p:spTree>
    <p:extLst>
      <p:ext uri="{BB962C8B-B14F-4D97-AF65-F5344CB8AC3E}">
        <p14:creationId xmlns:p14="http://schemas.microsoft.com/office/powerpoint/2010/main" val="1485257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462DC47-3B37-4AC5-BB8A-1F4A178CF827}" type="datetimeFigureOut">
              <a:rPr lang="ru-RU" smtClean="0"/>
              <a:t>21.10.2020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4642936-8DD3-4F36-BDB7-8662543AC1DE}" type="slidenum">
              <a:rPr lang="ru-RU" smtClean="0"/>
              <a:t>‹#›</a:t>
            </a:fld>
            <a:endParaRPr lang="ru-RU"/>
          </a:p>
        </p:txBody>
      </p:sp>
    </p:spTree>
    <p:extLst>
      <p:ext uri="{BB962C8B-B14F-4D97-AF65-F5344CB8AC3E}">
        <p14:creationId xmlns:p14="http://schemas.microsoft.com/office/powerpoint/2010/main" val="207165956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1201004"/>
            <a:ext cx="7766936" cy="1610436"/>
          </a:xfrm>
        </p:spPr>
        <p:txBody>
          <a:bodyPr/>
          <a:lstStyle/>
          <a:p>
            <a:pPr algn="ctr"/>
            <a:r>
              <a:rPr lang="ru-RU" sz="2000" b="1" dirty="0" smtClean="0">
                <a:solidFill>
                  <a:schemeClr val="tx1"/>
                </a:solidFill>
              </a:rPr>
              <a:t>Тема</a:t>
            </a:r>
            <a:r>
              <a:rPr lang="ru-RU" b="1" dirty="0" smtClean="0"/>
              <a:t/>
            </a:r>
            <a:br>
              <a:rPr lang="ru-RU" b="1" dirty="0" smtClean="0"/>
            </a:br>
            <a:r>
              <a:rPr lang="ru-RU" sz="3600" b="1" dirty="0" smtClean="0"/>
              <a:t>ОГРАНИЧЕНИЯ </a:t>
            </a:r>
            <a:r>
              <a:rPr lang="ru-RU" sz="3600" b="1" dirty="0"/>
              <a:t>ПРАВ НА ЗЕМЛЮ</a:t>
            </a:r>
            <a:endParaRPr lang="ru-RU" sz="3600" dirty="0"/>
          </a:p>
        </p:txBody>
      </p:sp>
      <p:sp>
        <p:nvSpPr>
          <p:cNvPr id="3" name="Подзаголовок 2"/>
          <p:cNvSpPr>
            <a:spLocks noGrp="1"/>
          </p:cNvSpPr>
          <p:nvPr>
            <p:ph type="subTitle" idx="1"/>
          </p:nvPr>
        </p:nvSpPr>
        <p:spPr>
          <a:xfrm>
            <a:off x="1507067" y="3122785"/>
            <a:ext cx="7766936" cy="2213490"/>
          </a:xfrm>
        </p:spPr>
        <p:txBody>
          <a:bodyPr>
            <a:normAutofit fontScale="47500" lnSpcReduction="20000"/>
          </a:bodyPr>
          <a:lstStyle/>
          <a:p>
            <a:pPr algn="ctr"/>
            <a:r>
              <a:rPr lang="ru-RU" sz="4200" dirty="0">
                <a:solidFill>
                  <a:schemeClr val="tx1"/>
                </a:solidFill>
              </a:rPr>
              <a:t>План</a:t>
            </a:r>
          </a:p>
          <a:p>
            <a:pPr algn="l"/>
            <a:r>
              <a:rPr lang="ru-RU" sz="4200" dirty="0">
                <a:solidFill>
                  <a:schemeClr val="tx1"/>
                </a:solidFill>
              </a:rPr>
              <a:t>1. Понятие и классификация ограничений прав на землю</a:t>
            </a:r>
          </a:p>
          <a:p>
            <a:pPr algn="l"/>
            <a:r>
              <a:rPr lang="ru-RU" sz="4200" dirty="0">
                <a:solidFill>
                  <a:schemeClr val="tx1"/>
                </a:solidFill>
              </a:rPr>
              <a:t>2. Ограничения прав на землю, вытекающие из права добрососедства</a:t>
            </a:r>
          </a:p>
          <a:p>
            <a:pPr algn="l"/>
            <a:r>
              <a:rPr lang="ru-RU" sz="4200" dirty="0">
                <a:solidFill>
                  <a:schemeClr val="tx1"/>
                </a:solidFill>
              </a:rPr>
              <a:t>3. Земельные сервитуты как формы ограничения прав на землю</a:t>
            </a:r>
          </a:p>
          <a:p>
            <a:endParaRPr lang="ru-RU" dirty="0"/>
          </a:p>
        </p:txBody>
      </p:sp>
    </p:spTree>
    <p:extLst>
      <p:ext uri="{BB962C8B-B14F-4D97-AF65-F5344CB8AC3E}">
        <p14:creationId xmlns:p14="http://schemas.microsoft.com/office/powerpoint/2010/main" val="244230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Последствия проникновения на земельный участок ветвей и корней деревьев.</a:t>
            </a:r>
            <a:br>
              <a:rPr lang="ru-RU" dirty="0"/>
            </a:br>
            <a:endParaRPr lang="ru-RU" dirty="0"/>
          </a:p>
        </p:txBody>
      </p:sp>
      <p:sp>
        <p:nvSpPr>
          <p:cNvPr id="3" name="Объект 2"/>
          <p:cNvSpPr>
            <a:spLocks noGrp="1"/>
          </p:cNvSpPr>
          <p:nvPr>
            <p:ph idx="1"/>
          </p:nvPr>
        </p:nvSpPr>
        <p:spPr/>
        <p:txBody>
          <a:bodyPr/>
          <a:lstStyle/>
          <a:p>
            <a:pPr marL="0" indent="450850">
              <a:buNone/>
            </a:pPr>
            <a:r>
              <a:rPr lang="ru-RU" dirty="0"/>
              <a:t>В случае проникновения корней и ветвей деревьев с одного земельного участка на другой собственники и землепользователи земельных участков имеют право отрезать корни деревьев и кустов, которые проникают с соседнего земельного участка, если такое проникновение является преградой в использовании земельного участка по целевому назначению.</a:t>
            </a:r>
          </a:p>
          <a:p>
            <a:pPr marL="0" indent="450850">
              <a:buNone/>
            </a:pPr>
            <a:r>
              <a:rPr lang="ru-RU" u="sng" dirty="0"/>
              <a:t>Однако, законодательство в некоторых случаях ограничивает право одного из соседей требовать срезания (выкорчевывание) деревьев (кустов):</a:t>
            </a:r>
          </a:p>
          <a:p>
            <a:pPr marL="0" indent="450850">
              <a:buNone/>
            </a:pPr>
            <a:r>
              <a:rPr lang="ru-RU" dirty="0"/>
              <a:t>1. если эти деревья (кусты) служат межевыми знаками, они могут быть уничтожены только после замены их на другие межевые знаки;</a:t>
            </a:r>
          </a:p>
          <a:p>
            <a:pPr marL="0" indent="450850">
              <a:buNone/>
            </a:pPr>
            <a:r>
              <a:rPr lang="ru-RU" dirty="0"/>
              <a:t>2. если эти деревья (кусты) занесены в Зеленую книгу или подлежат особой охране из других обстоятельств в соответствии с Законом «О природно-заповедном фонде».</a:t>
            </a:r>
          </a:p>
          <a:p>
            <a:endParaRPr lang="ru-RU" dirty="0"/>
          </a:p>
        </p:txBody>
      </p:sp>
    </p:spTree>
    <p:extLst>
      <p:ext uri="{BB962C8B-B14F-4D97-AF65-F5344CB8AC3E}">
        <p14:creationId xmlns:p14="http://schemas.microsoft.com/office/powerpoint/2010/main" val="2615641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2433851"/>
          </a:xfrm>
        </p:spPr>
        <p:txBody>
          <a:bodyPr>
            <a:normAutofit fontScale="90000"/>
          </a:bodyPr>
          <a:lstStyle/>
          <a:p>
            <a:pPr algn="ctr"/>
            <a:r>
              <a:rPr lang="ru-RU" dirty="0"/>
              <a:t>Межевые </a:t>
            </a:r>
            <a:r>
              <a:rPr lang="ru-RU" dirty="0" smtClean="0"/>
              <a:t>знаки -</a:t>
            </a:r>
            <a:br>
              <a:rPr lang="ru-RU" dirty="0" smtClean="0"/>
            </a:br>
            <a:r>
              <a:rPr lang="ru-RU" sz="3100" dirty="0" smtClean="0">
                <a:solidFill>
                  <a:schemeClr val="tx1"/>
                </a:solidFill>
              </a:rPr>
              <a:t>это </a:t>
            </a:r>
            <a:r>
              <a:rPr lang="ru-RU" sz="2700" dirty="0" smtClean="0">
                <a:solidFill>
                  <a:schemeClr val="tx1"/>
                </a:solidFill>
              </a:rPr>
              <a:t>специальные </a:t>
            </a:r>
            <a:r>
              <a:rPr lang="ru-RU" sz="2700" dirty="0">
                <a:solidFill>
                  <a:schemeClr val="tx1"/>
                </a:solidFill>
              </a:rPr>
              <a:t>обозначения, которые устанавливаются землеустроительными органами на крайних поворотных точках границы земельного участка и имеют особый правовой режим, определенный законодательством. </a:t>
            </a:r>
            <a:br>
              <a:rPr lang="ru-RU" sz="2700" dirty="0">
                <a:solidFill>
                  <a:schemeClr val="tx1"/>
                </a:solidFill>
              </a:rPr>
            </a:br>
            <a:endParaRPr lang="ru-RU" sz="2700" dirty="0">
              <a:solidFill>
                <a:schemeClr val="tx1"/>
              </a:solidFill>
            </a:endParaRPr>
          </a:p>
        </p:txBody>
      </p:sp>
      <p:sp>
        <p:nvSpPr>
          <p:cNvPr id="3" name="Объект 2"/>
          <p:cNvSpPr>
            <a:spLocks noGrp="1"/>
          </p:cNvSpPr>
          <p:nvPr>
            <p:ph idx="1"/>
          </p:nvPr>
        </p:nvSpPr>
        <p:spPr>
          <a:xfrm>
            <a:off x="677334" y="3507475"/>
            <a:ext cx="8596668" cy="2533887"/>
          </a:xfrm>
        </p:spPr>
        <p:txBody>
          <a:bodyPr/>
          <a:lstStyle/>
          <a:p>
            <a:r>
              <a:rPr lang="ru-RU" dirty="0" smtClean="0"/>
              <a:t>Согласно </a:t>
            </a:r>
            <a:r>
              <a:rPr lang="ru-RU" dirty="0"/>
              <a:t>ст. 125 ЗК без установления межевых знаков нельзя осуществлять пользование земельным участком. </a:t>
            </a:r>
            <a:endParaRPr lang="ru-RU" dirty="0" smtClean="0"/>
          </a:p>
          <a:p>
            <a:r>
              <a:rPr lang="ru-RU" dirty="0" smtClean="0"/>
              <a:t>За </a:t>
            </a:r>
            <a:r>
              <a:rPr lang="ru-RU" dirty="0"/>
              <a:t>уничтожение межевых знаков наступает административная ответственность согласно ст. 56 Кодекса об административных правонарушениях. </a:t>
            </a:r>
            <a:endParaRPr lang="ru-RU" dirty="0" smtClean="0"/>
          </a:p>
          <a:p>
            <a:r>
              <a:rPr lang="ru-RU" dirty="0" smtClean="0"/>
              <a:t>Виды </a:t>
            </a:r>
            <a:r>
              <a:rPr lang="ru-RU" dirty="0"/>
              <a:t>межевых знаков и восстановление границ должны быть определены Государственным комитетом по земельным ресурсам.</a:t>
            </a:r>
          </a:p>
          <a:p>
            <a:endParaRPr lang="ru-RU" dirty="0"/>
          </a:p>
        </p:txBody>
      </p:sp>
    </p:spTree>
    <p:extLst>
      <p:ext uri="{BB962C8B-B14F-4D97-AF65-F5344CB8AC3E}">
        <p14:creationId xmlns:p14="http://schemas.microsoft.com/office/powerpoint/2010/main" val="3955448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82472"/>
          </a:xfrm>
        </p:spPr>
        <p:txBody>
          <a:bodyPr/>
          <a:lstStyle/>
          <a:p>
            <a:pPr algn="ctr"/>
            <a:r>
              <a:rPr lang="ru-RU" dirty="0"/>
              <a:t>Восстановление границ</a:t>
            </a:r>
            <a:endParaRPr lang="ru-RU" dirty="0"/>
          </a:p>
        </p:txBody>
      </p:sp>
      <p:sp>
        <p:nvSpPr>
          <p:cNvPr id="3" name="Объект 2"/>
          <p:cNvSpPr>
            <a:spLocks noGrp="1"/>
          </p:cNvSpPr>
          <p:nvPr>
            <p:ph idx="1"/>
          </p:nvPr>
        </p:nvSpPr>
        <p:spPr/>
        <p:txBody>
          <a:bodyPr>
            <a:normAutofit lnSpcReduction="10000"/>
          </a:bodyPr>
          <a:lstStyle/>
          <a:p>
            <a:pPr indent="557213"/>
            <a:r>
              <a:rPr lang="ru-RU" sz="2400" dirty="0" smtClean="0"/>
              <a:t>При </a:t>
            </a:r>
            <a:r>
              <a:rPr lang="ru-RU" sz="2400" dirty="0"/>
              <a:t>невозможности выявления действительных границ их установление осуществляется </a:t>
            </a:r>
            <a:r>
              <a:rPr lang="ru-RU" sz="2400" u="sng" dirty="0"/>
              <a:t>по фактическому использованию земельного участка</a:t>
            </a:r>
            <a:r>
              <a:rPr lang="ru-RU" sz="2400" dirty="0"/>
              <a:t>. Если фактическое использование участка невозможно установить, то каждому выделяется одинаковая по размеру часть спорного участка. </a:t>
            </a:r>
            <a:endParaRPr lang="ru-RU" sz="2400" dirty="0" smtClean="0"/>
          </a:p>
          <a:p>
            <a:pPr indent="557213"/>
            <a:r>
              <a:rPr lang="ru-RU" sz="2400" dirty="0" smtClean="0"/>
              <a:t>В </a:t>
            </a:r>
            <a:r>
              <a:rPr lang="ru-RU" sz="2400" dirty="0"/>
              <a:t>случаях, когда таким образом определение границ не согласовывается с выявленными обстоятельствами, в частности с установленными размерами земельных участков, то границы определяются с учетом этих обстоятельств.</a:t>
            </a:r>
          </a:p>
          <a:p>
            <a:endParaRPr lang="ru-RU" dirty="0"/>
          </a:p>
        </p:txBody>
      </p:sp>
    </p:spTree>
    <p:extLst>
      <p:ext uri="{BB962C8B-B14F-4D97-AF65-F5344CB8AC3E}">
        <p14:creationId xmlns:p14="http://schemas.microsoft.com/office/powerpoint/2010/main" val="3791152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Совместное использование межевых сооружений</a:t>
            </a:r>
            <a:endParaRPr lang="ru-RU" dirty="0"/>
          </a:p>
        </p:txBody>
      </p:sp>
      <p:sp>
        <p:nvSpPr>
          <p:cNvPr id="3" name="Объект 2"/>
          <p:cNvSpPr>
            <a:spLocks noGrp="1"/>
          </p:cNvSpPr>
          <p:nvPr>
            <p:ph idx="1"/>
          </p:nvPr>
        </p:nvSpPr>
        <p:spPr/>
        <p:txBody>
          <a:bodyPr>
            <a:normAutofit fontScale="92500" lnSpcReduction="20000"/>
          </a:bodyPr>
          <a:lstStyle/>
          <a:p>
            <a:r>
              <a:rPr lang="ru-RU" sz="2400" dirty="0" smtClean="0"/>
              <a:t>В </a:t>
            </a:r>
            <a:r>
              <a:rPr lang="ru-RU" sz="2400" dirty="0"/>
              <a:t>случаях, когда соседние земельные участки отделены растительной полосой, тропой, бороздой, каналом, стеной, забором или иным сооружением, то собственники этих участков имеют </a:t>
            </a:r>
            <a:r>
              <a:rPr lang="ru-RU" sz="2400" u="sng" dirty="0"/>
              <a:t>право на их совместное использование</a:t>
            </a:r>
            <a:r>
              <a:rPr lang="ru-RU" sz="2400" dirty="0"/>
              <a:t>, если внешние признаки не указывают на то, что сооружение принадлежит лишь одному из соседей.</a:t>
            </a:r>
          </a:p>
          <a:p>
            <a:r>
              <a:rPr lang="ru-RU" sz="2400" dirty="0" smtClean="0"/>
              <a:t>Владельцы </a:t>
            </a:r>
            <a:r>
              <a:rPr lang="ru-RU" sz="2400" dirty="0"/>
              <a:t>соседних земельных участков могут пользоваться межевыми сооружениями совместно по договоренности между ними. Расходы на содержание сооружения в надлежащем состоянии соседи несут в равных частях. До тех пор, пока один из соседей заинтересован в дальнейшем существовании общего межевого сооружения, оно не может быть ликвидировано или изменено без его согласия.</a:t>
            </a:r>
          </a:p>
          <a:p>
            <a:endParaRPr lang="ru-RU" dirty="0"/>
          </a:p>
        </p:txBody>
      </p:sp>
    </p:spTree>
    <p:extLst>
      <p:ext uri="{BB962C8B-B14F-4D97-AF65-F5344CB8AC3E}">
        <p14:creationId xmlns:p14="http://schemas.microsoft.com/office/powerpoint/2010/main" val="1779421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Использование деревьев, которые стоят на границе земельных участков</a:t>
            </a:r>
            <a:br>
              <a:rPr lang="ru-RU" dirty="0"/>
            </a:br>
            <a:endParaRPr lang="ru-RU" dirty="0"/>
          </a:p>
        </p:txBody>
      </p:sp>
      <p:sp>
        <p:nvSpPr>
          <p:cNvPr id="3" name="Объект 2"/>
          <p:cNvSpPr>
            <a:spLocks noGrp="1"/>
          </p:cNvSpPr>
          <p:nvPr>
            <p:ph idx="1"/>
          </p:nvPr>
        </p:nvSpPr>
        <p:spPr>
          <a:xfrm>
            <a:off x="677334" y="1930401"/>
            <a:ext cx="8596668" cy="4110962"/>
          </a:xfrm>
        </p:spPr>
        <p:txBody>
          <a:bodyPr/>
          <a:lstStyle/>
          <a:p>
            <a:pPr marL="0" indent="0">
              <a:buNone/>
            </a:pPr>
            <a:r>
              <a:rPr lang="ru-RU" sz="2000" dirty="0"/>
              <a:t>1. Деревья, стоящие на меже смежных земельных участков, а также плоды этих деревьев принадлежат собственникам этих участков в равных частях. </a:t>
            </a:r>
            <a:br>
              <a:rPr lang="ru-RU" sz="2000" dirty="0"/>
            </a:br>
            <a:r>
              <a:rPr lang="ru-RU" sz="2000" dirty="0"/>
              <a:t>2. Каждый из соседей вправе требовать ликвидировать деревья, стоящие на общей меже. Расходы на ликвидацию этих деревьев возлагаются на соседей в равных частях. </a:t>
            </a:r>
            <a:br>
              <a:rPr lang="ru-RU" sz="2000" dirty="0"/>
            </a:br>
            <a:r>
              <a:rPr lang="ru-RU" sz="2000" dirty="0"/>
              <a:t>3. Сосед, требующий ликвидации деревьев, которые стоят на общей меже, должен один нести расходы на ликвидацию деревьев, если другой сосед отказывается от своих прав на деревья.</a:t>
            </a:r>
          </a:p>
          <a:p>
            <a:pPr marL="0" indent="0">
              <a:buNone/>
            </a:pPr>
            <a:r>
              <a:rPr lang="ru-RU" sz="2000" dirty="0"/>
              <a:t>4. Требование о ликвидации деревьев (кустов) исключается, если они служат межевыми знаками и в зависимости от обстоятельств не могут быть заменены другими межевыми знаками.</a:t>
            </a:r>
          </a:p>
          <a:p>
            <a:endParaRPr lang="ru-RU" dirty="0"/>
          </a:p>
        </p:txBody>
      </p:sp>
    </p:spTree>
    <p:extLst>
      <p:ext uri="{BB962C8B-B14F-4D97-AF65-F5344CB8AC3E}">
        <p14:creationId xmlns:p14="http://schemas.microsoft.com/office/powerpoint/2010/main" val="4118958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6979" y="1248981"/>
            <a:ext cx="9280478" cy="4511684"/>
          </a:xfrm>
          <a:prstGeom prst="rect">
            <a:avLst/>
          </a:prstGeom>
        </p:spPr>
        <p:txBody>
          <a:bodyPr wrap="square">
            <a:spAutoFit/>
          </a:bodyPr>
          <a:lstStyle/>
          <a:p>
            <a:pPr indent="630555" algn="just">
              <a:lnSpc>
                <a:spcPct val="115000"/>
              </a:lnSpc>
              <a:spcAft>
                <a:spcPts val="1000"/>
              </a:spcAft>
            </a:pPr>
            <a:r>
              <a:rPr lang="ru-RU" sz="3600" dirty="0">
                <a:latin typeface="Times New Roman" panose="02020603050405020304" pitchFamily="18" charset="0"/>
                <a:ea typeface="Times New Roman" panose="02020603050405020304" pitchFamily="18" charset="0"/>
                <a:cs typeface="Times New Roman" panose="02020603050405020304" pitchFamily="18" charset="0"/>
              </a:rPr>
              <a:t>Согласно ст. 98 ЗК содержание </a:t>
            </a:r>
            <a:r>
              <a:rPr lang="ru-RU" sz="3600" b="1" dirty="0" smtClean="0">
                <a:latin typeface="Times New Roman" panose="02020603050405020304" pitchFamily="18" charset="0"/>
                <a:ea typeface="Times New Roman" panose="02020603050405020304" pitchFamily="18" charset="0"/>
                <a:cs typeface="Times New Roman" panose="02020603050405020304" pitchFamily="18" charset="0"/>
              </a:rPr>
              <a:t>ПРАВА ЗЕМЕЛЬНОГО СЕРВИТУТА</a:t>
            </a:r>
            <a:r>
              <a:rPr lang="ru-RU" sz="3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ea typeface="Times New Roman" panose="02020603050405020304" pitchFamily="18" charset="0"/>
                <a:cs typeface="Times New Roman" panose="02020603050405020304" pitchFamily="18" charset="0"/>
              </a:rPr>
              <a:t>заключается в том, что владелец (пользователь) земельного участка имеет право на ограниченное платное или без платное</a:t>
            </a:r>
            <a:r>
              <a:rPr lang="ru-RU" sz="3600" dirty="0">
                <a:latin typeface="TimesNewRomanPSMT"/>
                <a:ea typeface="Times New Roman" panose="02020603050405020304" pitchFamily="18" charset="0"/>
                <a:cs typeface="TimesNewRomanPSMT"/>
              </a:rPr>
              <a:t> </a:t>
            </a:r>
            <a:r>
              <a:rPr lang="ru-RU" sz="3600" dirty="0">
                <a:latin typeface="Times New Roman" panose="02020603050405020304" pitchFamily="18" charset="0"/>
                <a:ea typeface="Times New Roman" panose="02020603050405020304" pitchFamily="18" charset="0"/>
                <a:cs typeface="Times New Roman" panose="02020603050405020304" pitchFamily="18" charset="0"/>
              </a:rPr>
              <a:t>пользование смежным земельным участком с целью устранения недостатков своего участка. </a:t>
            </a:r>
            <a:endParaRPr lang="ru-RU" sz="3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3137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32346"/>
          </a:xfrm>
        </p:spPr>
        <p:txBody>
          <a:bodyPr>
            <a:normAutofit fontScale="90000"/>
          </a:bodyPr>
          <a:lstStyle/>
          <a:p>
            <a:pPr algn="ctr"/>
            <a:r>
              <a:rPr lang="ru-RU" u="sng" dirty="0" smtClean="0">
                <a:effectLst>
                  <a:outerShdw blurRad="38100" dist="38100" dir="2700000" algn="tl">
                    <a:srgbClr val="000000">
                      <a:alpha val="43137"/>
                    </a:srgbClr>
                  </a:outerShdw>
                </a:effectLst>
              </a:rPr>
              <a:t>Признаки земельного сервитута </a:t>
            </a:r>
            <a:endParaRPr lang="ru-RU"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677334" y="1405719"/>
            <a:ext cx="8596668" cy="4635643"/>
          </a:xfrm>
        </p:spPr>
        <p:txBody>
          <a:bodyPr>
            <a:normAutofit lnSpcReduction="10000"/>
          </a:bodyPr>
          <a:lstStyle/>
          <a:p>
            <a:r>
              <a:rPr lang="ru-RU" dirty="0"/>
              <a:t>Во-первых, отношения земельного сервитута предусматривают наличие двух, как правило, смежных земельных участков, из которых один (обслуживающий) обслуживает другой (господствующий). В рамках земельного сервитута обслуживающий земельный участок своими удобствами, преимуществами, естественными ресурсами устраняет недостатки господствующего земельного участка.</a:t>
            </a:r>
          </a:p>
          <a:p>
            <a:r>
              <a:rPr lang="ru-RU" dirty="0"/>
              <a:t>Во-вторых, при установлении земельного сервитута обслуживание одного участка другим происходит не бессистемно, а в пределах прав, предоставляемых собственнику господствующего земельного участка относительно пользования обслуживающим участком. По своей  юридической природе такие права являются ограниченными вещными правами и предусматривают использование лишь небольшой части обслуживающего земельного участка для четко зафиксированных потребностей. При этом собственник (пользователь) господствующего земельного участка не имеет статуса пользователя обслуживающим участком и, соответственно, не является плательщиком земельного налога (относительно последнего).</a:t>
            </a:r>
          </a:p>
          <a:p>
            <a:endParaRPr lang="ru-RU" dirty="0"/>
          </a:p>
        </p:txBody>
      </p:sp>
    </p:spTree>
    <p:extLst>
      <p:ext uri="{BB962C8B-B14F-4D97-AF65-F5344CB8AC3E}">
        <p14:creationId xmlns:p14="http://schemas.microsoft.com/office/powerpoint/2010/main" val="3669247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9684" y="574042"/>
            <a:ext cx="9144000" cy="5632311"/>
          </a:xfrm>
          <a:prstGeom prst="rect">
            <a:avLst/>
          </a:prstGeom>
        </p:spPr>
        <p:txBody>
          <a:bodyPr wrap="square">
            <a:spAutoFit/>
          </a:bodyPr>
          <a:lstStyle/>
          <a:p>
            <a:pPr indent="630555" algn="just"/>
            <a:r>
              <a:rPr lang="ru-RU" sz="2000" dirty="0" smtClean="0">
                <a:latin typeface="Times New Roman" panose="02020603050405020304" pitchFamily="18" charset="0"/>
                <a:ea typeface="Times New Roman" panose="02020603050405020304" pitchFamily="18" charset="0"/>
                <a:cs typeface="Aharoni" panose="02010803020104030203" pitchFamily="2" charset="-79"/>
              </a:rPr>
              <a:t>Согласно ст. 99 ЗК собственники и пользователи земельных участков могут требовать установления таких </a:t>
            </a:r>
            <a:r>
              <a:rPr lang="ru-RU" sz="2000" b="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Aharoni" panose="02010803020104030203" pitchFamily="2" charset="-79"/>
              </a:rPr>
              <a:t>ЗЕМЕЛЬНЫХ СЕРВИТУТОВ</a:t>
            </a:r>
            <a:r>
              <a:rPr lang="ru-RU" sz="2000" dirty="0" smtClean="0">
                <a:latin typeface="Times New Roman" panose="02020603050405020304" pitchFamily="18" charset="0"/>
                <a:ea typeface="Times New Roman" panose="02020603050405020304" pitchFamily="18" charset="0"/>
                <a:cs typeface="Aharoni" panose="02010803020104030203" pitchFamily="2" charset="-79"/>
              </a:rPr>
              <a:t>, как: </a:t>
            </a:r>
            <a:endParaRPr lang="ru-RU" sz="2000" dirty="0" smtClean="0">
              <a:latin typeface="Calibri" panose="020F0502020204030204" pitchFamily="34" charset="0"/>
              <a:ea typeface="Times New Roman" panose="02020603050405020304" pitchFamily="18" charset="0"/>
              <a:cs typeface="Aharoni" panose="02010803020104030203" pitchFamily="2" charset="-79"/>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прохода и проезда на велосипеде; </a:t>
            </a:r>
            <a:endParaRPr lang="ru-RU" sz="2000" dirty="0" smtClean="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проезда на транспортном средстве по имеющемуся пути;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прокладки и эксплуатации линий электропередачи, связи, трубопроводов, других линейных коммуникаций;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прокладки на свой земельный участок водопровода от чужого природного водоема или через чужой земельный участок;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отвода воды со своего земельного участка на соседний или через соседний земельный участок;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забора воды из естественного водоема, расположенного на соседнем земельном участке, и право прохода к природному водоему;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поить свой скот из естественного водоема, расположенного на соседнем земельном участке, и право прогона скота к природному водоему;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buFont typeface="+mj-lt"/>
              <a:buAutoNum type="arabicPeriod"/>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прогона скота по имеющемуся пути; </a:t>
            </a:r>
            <a:endParaRPr lang="ru-RU"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buFont typeface="+mj-lt"/>
              <a:buAutoNum type="arabicPeriod"/>
            </a:pPr>
            <a:r>
              <a:rPr lang="ru-RU" sz="2000" dirty="0" smtClean="0">
                <a:latin typeface="Times New Roman" panose="02020603050405020304" pitchFamily="18" charset="0"/>
                <a:ea typeface="Times New Roman" panose="02020603050405020304" pitchFamily="18" charset="0"/>
              </a:rPr>
              <a:t>право </a:t>
            </a:r>
            <a:r>
              <a:rPr lang="ru-RU" sz="2000" dirty="0">
                <a:latin typeface="Times New Roman" panose="02020603050405020304" pitchFamily="18" charset="0"/>
                <a:ea typeface="Times New Roman" panose="02020603050405020304" pitchFamily="18" charset="0"/>
              </a:rPr>
              <a:t>установления строительных лесов и складирования строительных материалов с целью ремонта зданий и сооружений и другие земельные сервитуты. </a:t>
            </a:r>
            <a:endParaRPr lang="ru-RU" sz="2000" dirty="0"/>
          </a:p>
        </p:txBody>
      </p:sp>
    </p:spTree>
    <p:extLst>
      <p:ext uri="{BB962C8B-B14F-4D97-AF65-F5344CB8AC3E}">
        <p14:creationId xmlns:p14="http://schemas.microsoft.com/office/powerpoint/2010/main" val="2335886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928884"/>
          </a:xfrm>
        </p:spPr>
        <p:txBody>
          <a:bodyPr>
            <a:normAutofit/>
          </a:bodyPr>
          <a:lstStyle/>
          <a:p>
            <a:pPr algn="ctr"/>
            <a:r>
              <a:rPr lang="ru-RU" u="sng" dirty="0">
                <a:solidFill>
                  <a:schemeClr val="tx1"/>
                </a:solidFill>
              </a:rPr>
              <a:t>Порядок установления земельных </a:t>
            </a:r>
            <a:r>
              <a:rPr lang="ru-RU" u="sng" dirty="0" smtClean="0">
                <a:solidFill>
                  <a:schemeClr val="tx1"/>
                </a:solidFill>
              </a:rPr>
              <a:t>сервитутов:</a:t>
            </a:r>
            <a:br>
              <a:rPr lang="ru-RU" u="sng" dirty="0" smtClean="0">
                <a:solidFill>
                  <a:schemeClr val="tx1"/>
                </a:solidFill>
              </a:rPr>
            </a:br>
            <a:r>
              <a:rPr lang="ru-RU" u="sng" dirty="0">
                <a:solidFill>
                  <a:schemeClr val="tx1"/>
                </a:solidFill>
              </a:rPr>
              <a:t>договор и решение суда</a:t>
            </a:r>
            <a:endParaRPr lang="ru-RU" dirty="0">
              <a:solidFill>
                <a:schemeClr val="tx1"/>
              </a:solidFill>
            </a:endParaRPr>
          </a:p>
        </p:txBody>
      </p:sp>
      <p:sp>
        <p:nvSpPr>
          <p:cNvPr id="3" name="Объект 2"/>
          <p:cNvSpPr>
            <a:spLocks noGrp="1"/>
          </p:cNvSpPr>
          <p:nvPr>
            <p:ph idx="1"/>
          </p:nvPr>
        </p:nvSpPr>
        <p:spPr>
          <a:xfrm>
            <a:off x="677333" y="2538484"/>
            <a:ext cx="9326475" cy="3971498"/>
          </a:xfrm>
        </p:spPr>
        <p:txBody>
          <a:bodyPr>
            <a:normAutofit fontScale="92500" lnSpcReduction="20000"/>
          </a:bodyPr>
          <a:lstStyle/>
          <a:p>
            <a:pPr marL="0" indent="0">
              <a:buNone/>
            </a:pPr>
            <a:endParaRPr lang="ru-RU" dirty="0"/>
          </a:p>
          <a:p>
            <a:pPr marL="0" indent="900113">
              <a:buNone/>
            </a:pPr>
            <a:r>
              <a:rPr lang="ru-RU" sz="2200" dirty="0"/>
              <a:t>Договор заключается в письменной форме и подписывается собственником (пользователем) обслуживающего участка и собственником (пользователем) господствующего участка. Если собственники (пользователи) соседних участков не пришли к согласию относительно установления земельного сервитута, то в таком случае собственник (пользователь) господствующего земельного участка как заинтересованная сторона должен обратиться в суд с заявлением об установлении земельного сервитута. </a:t>
            </a:r>
            <a:endParaRPr lang="ru-RU" sz="2200" dirty="0" smtClean="0"/>
          </a:p>
          <a:p>
            <a:pPr marL="0" indent="900113">
              <a:buNone/>
            </a:pPr>
            <a:r>
              <a:rPr lang="ru-RU" sz="2200" dirty="0" smtClean="0"/>
              <a:t>Решение </a:t>
            </a:r>
            <a:r>
              <a:rPr lang="ru-RU" sz="2200" dirty="0"/>
              <a:t>суда об удовлетворении заявления является основанием для установления земельного сервитута.</a:t>
            </a:r>
          </a:p>
          <a:p>
            <a:pPr marL="0" indent="0" algn="ctr">
              <a:buNone/>
            </a:pPr>
            <a:r>
              <a:rPr lang="ru-RU" sz="2200" u="sng" dirty="0" smtClean="0"/>
              <a:t>государственная </a:t>
            </a:r>
            <a:r>
              <a:rPr lang="ru-RU" sz="2200" u="sng" dirty="0"/>
              <a:t>регистрация договора об установлении земельного сервитута или решение суда об установлении земельного </a:t>
            </a:r>
            <a:r>
              <a:rPr lang="ru-RU" sz="2200" u="sng" dirty="0" smtClean="0"/>
              <a:t>сервитута обязательна</a:t>
            </a:r>
            <a:endParaRPr lang="ru-RU" sz="2200" dirty="0"/>
          </a:p>
        </p:txBody>
      </p:sp>
    </p:spTree>
    <p:extLst>
      <p:ext uri="{BB962C8B-B14F-4D97-AF65-F5344CB8AC3E}">
        <p14:creationId xmlns:p14="http://schemas.microsoft.com/office/powerpoint/2010/main" val="3358690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7836" y="254759"/>
            <a:ext cx="8596668" cy="618698"/>
          </a:xfrm>
        </p:spPr>
        <p:txBody>
          <a:bodyPr>
            <a:normAutofit/>
          </a:bodyPr>
          <a:lstStyle/>
          <a:p>
            <a:pPr algn="ctr"/>
            <a:r>
              <a:rPr lang="ru-RU" sz="2800" u="sng" dirty="0" smtClean="0">
                <a:solidFill>
                  <a:schemeClr val="tx1"/>
                </a:solidFill>
              </a:rPr>
              <a:t>ПРЕКРАЩЕНИЕ ЗЕМЕЛЬНЫХ СЕРВИТУТОВ</a:t>
            </a:r>
            <a:endParaRPr lang="ru-RU" sz="2800" dirty="0">
              <a:solidFill>
                <a:schemeClr val="tx1"/>
              </a:solidFill>
            </a:endParaRPr>
          </a:p>
        </p:txBody>
      </p:sp>
      <p:sp>
        <p:nvSpPr>
          <p:cNvPr id="3" name="Объект 2"/>
          <p:cNvSpPr>
            <a:spLocks noGrp="1"/>
          </p:cNvSpPr>
          <p:nvPr>
            <p:ph idx="1"/>
          </p:nvPr>
        </p:nvSpPr>
        <p:spPr>
          <a:xfrm>
            <a:off x="677333" y="1146411"/>
            <a:ext cx="10609365" cy="5513695"/>
          </a:xfrm>
        </p:spPr>
        <p:txBody>
          <a:bodyPr>
            <a:normAutofit fontScale="25000" lnSpcReduction="20000"/>
          </a:bodyPr>
          <a:lstStyle/>
          <a:p>
            <a:pPr marL="0" indent="0" algn="ctr">
              <a:spcBef>
                <a:spcPts val="0"/>
              </a:spcBef>
              <a:buNone/>
            </a:pPr>
            <a:r>
              <a:rPr lang="ru-RU" sz="8000" b="1" dirty="0" smtClean="0">
                <a:solidFill>
                  <a:schemeClr val="tx1"/>
                </a:solidFill>
              </a:rPr>
              <a:t>БЕЗУСЛОВНЫМИ ОСНОВАНИЯМИ ДЛЯ ОТМЕНЫ ГОСУДАРСТВЕННОЙ РЕГИСТРАЦИИ ЗЕМЕЛЬНОГО СЕРВИТУТА ЯВЛЯЮТСЯ:</a:t>
            </a:r>
          </a:p>
          <a:p>
            <a:pPr marL="0" indent="0">
              <a:spcBef>
                <a:spcPts val="0"/>
              </a:spcBef>
              <a:buNone/>
            </a:pPr>
            <a:endParaRPr lang="ru-RU" sz="5600" dirty="0" smtClean="0"/>
          </a:p>
          <a:p>
            <a:pPr marL="0" indent="723900">
              <a:spcBef>
                <a:spcPts val="0"/>
              </a:spcBef>
              <a:buNone/>
            </a:pPr>
            <a:r>
              <a:rPr lang="ru-RU" sz="8000" dirty="0" smtClean="0"/>
              <a:t>1. сочетания </a:t>
            </a:r>
            <a:r>
              <a:rPr lang="ru-RU" sz="8000" dirty="0"/>
              <a:t>в одном лице субъекта права земельного сервитута, в интересах которого он установлен, и собственника (пользователя) обслуживающей земельного участка. Речь идет о случаях приобретения в собственность или получения в пользование собственником господствующего земельного участка, смежного участка, который выступает обслуживающим, и наоборот—приобретение в собственность или получения в пользование владельцем обслуживающего земельного участка смежного участка, который является господствующим;</a:t>
            </a:r>
          </a:p>
          <a:p>
            <a:pPr marL="0" indent="723900">
              <a:spcBef>
                <a:spcPts val="0"/>
              </a:spcBef>
              <a:buNone/>
            </a:pPr>
            <a:r>
              <a:rPr lang="ru-RU" sz="8000" dirty="0" smtClean="0"/>
              <a:t>2. отказ </a:t>
            </a:r>
            <a:r>
              <a:rPr lang="ru-RU" sz="8000" dirty="0"/>
              <a:t>лица, в интересах которого установлен земельный сервитут, от пользования сервитутом. Лицо, в интересах которого установлен земельный сервитут, в любое время может отказаться от него путем подачи в орган государственной регистрации прав на землю соответствующего письменного заявления;</a:t>
            </a:r>
          </a:p>
          <a:p>
            <a:pPr marL="0" indent="723900">
              <a:spcBef>
                <a:spcPts val="0"/>
              </a:spcBef>
              <a:buNone/>
            </a:pPr>
            <a:r>
              <a:rPr lang="ru-RU" sz="8000" dirty="0" smtClean="0"/>
              <a:t>3. решение </a:t>
            </a:r>
            <a:r>
              <a:rPr lang="ru-RU" sz="8000" dirty="0"/>
              <a:t>суда об отмене земельного сервитута. В случае принятия такого решения суд должен направить его в орган государственной регистрации прав на землю для внесения соответствующих изменений в государственный реестр прав на недвижимое имущество;</a:t>
            </a:r>
          </a:p>
          <a:p>
            <a:pPr marL="0" indent="723900">
              <a:spcBef>
                <a:spcPts val="0"/>
              </a:spcBef>
              <a:buNone/>
            </a:pPr>
            <a:r>
              <a:rPr lang="ru-RU" sz="8000" dirty="0" smtClean="0"/>
              <a:t>4. окончания </a:t>
            </a:r>
            <a:r>
              <a:rPr lang="ru-RU" sz="8000" dirty="0"/>
              <a:t>срока, на который был установлен земельный сервитут. Речь идет о временных земельных сервитутах, срок действия которых указан в договоре об установлении земельного сервитута или в решении суда. Будучи зарегистрированным в органах государственной регистрации прав на землю, такие сервитуты теряют действие после </a:t>
            </a:r>
            <a:r>
              <a:rPr lang="ru-RU" sz="8000" dirty="0" smtClean="0"/>
              <a:t>окончания </a:t>
            </a:r>
            <a:r>
              <a:rPr lang="ru-RU" sz="8000" dirty="0"/>
              <a:t>срока их действия;</a:t>
            </a:r>
          </a:p>
          <a:p>
            <a:endParaRPr lang="ru-RU" dirty="0"/>
          </a:p>
        </p:txBody>
      </p:sp>
    </p:spTree>
    <p:extLst>
      <p:ext uri="{BB962C8B-B14F-4D97-AF65-F5344CB8AC3E}">
        <p14:creationId xmlns:p14="http://schemas.microsoft.com/office/powerpoint/2010/main" val="1125715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9646" y="1360227"/>
            <a:ext cx="6776462" cy="1320800"/>
          </a:xfrm>
        </p:spPr>
        <p:txBody>
          <a:bodyPr/>
          <a:lstStyle/>
          <a:p>
            <a:pPr algn="ctr"/>
            <a:r>
              <a:rPr lang="ru-RU" b="1" dirty="0" smtClean="0"/>
              <a:t>Ограничение </a:t>
            </a:r>
            <a:r>
              <a:rPr lang="ru-RU" b="1" dirty="0" smtClean="0"/>
              <a:t>прав </a:t>
            </a:r>
            <a:r>
              <a:rPr lang="ru-RU" b="1" dirty="0"/>
              <a:t>на землю</a:t>
            </a:r>
            <a:r>
              <a:rPr lang="ru-RU" dirty="0"/>
              <a:t> </a:t>
            </a:r>
          </a:p>
        </p:txBody>
      </p:sp>
      <p:sp>
        <p:nvSpPr>
          <p:cNvPr id="3" name="Объект 2"/>
          <p:cNvSpPr>
            <a:spLocks noGrp="1"/>
          </p:cNvSpPr>
          <p:nvPr>
            <p:ph idx="1"/>
          </p:nvPr>
        </p:nvSpPr>
        <p:spPr>
          <a:xfrm>
            <a:off x="2299646" y="2977227"/>
            <a:ext cx="7172247" cy="3880773"/>
          </a:xfrm>
        </p:spPr>
        <p:txBody>
          <a:bodyPr/>
          <a:lstStyle/>
          <a:p>
            <a:pPr algn="ctr"/>
            <a:r>
              <a:rPr lang="ru-RU" dirty="0" smtClean="0"/>
              <a:t>установленный </a:t>
            </a:r>
            <a:r>
              <a:rPr lang="ru-RU" dirty="0"/>
              <a:t>в соответствии с действующим законодательством запрет или возложение на субъектов такого права дополнительной обязанности по совершению действий, связанных с приобретением, использованием и отчуждением земельных участков.</a:t>
            </a:r>
          </a:p>
        </p:txBody>
      </p:sp>
    </p:spTree>
    <p:extLst>
      <p:ext uri="{BB962C8B-B14F-4D97-AF65-F5344CB8AC3E}">
        <p14:creationId xmlns:p14="http://schemas.microsoft.com/office/powerpoint/2010/main" val="2878859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4275" y="882768"/>
            <a:ext cx="10467833" cy="5355312"/>
          </a:xfrm>
          <a:prstGeom prst="rect">
            <a:avLst/>
          </a:prstGeom>
        </p:spPr>
        <p:txBody>
          <a:bodyPr wrap="square">
            <a:spAutoFit/>
          </a:bodyPr>
          <a:lstStyle/>
          <a:p>
            <a:pPr indent="723900">
              <a:spcBef>
                <a:spcPts val="0"/>
              </a:spcBef>
            </a:pPr>
            <a:r>
              <a:rPr lang="ru-RU" dirty="0" smtClean="0"/>
              <a:t>5. неиспользования </a:t>
            </a:r>
            <a:r>
              <a:rPr lang="ru-RU" dirty="0"/>
              <a:t>земельного сервитута в течение трех лет. Установление земельного сервитута всегда связано с ограничением прав собственника или пользователя обслуживающего земельного участка. Поэтому неиспользование сервитута в течение минимум 3-х лет свидетельствует об отсутствии интереса в нем со стороны собственника господствующего земельного участка, что может быть обусловлено необоснованностью установления земельного сервитута или же отпадением необходимости в пользовании им. Отмена земельного сервитута в этом случае осуществляется по инициативе собственника обслуживающего земельного участка как заинтересованного в этом лица. Он должен подать в орган государственной регистрации прав на землю соответствующее заявление;</a:t>
            </a:r>
          </a:p>
          <a:p>
            <a:pPr indent="723900">
              <a:spcBef>
                <a:spcPts val="0"/>
              </a:spcBef>
            </a:pPr>
            <a:r>
              <a:rPr lang="ru-RU" dirty="0" smtClean="0"/>
              <a:t>6. нарушения </a:t>
            </a:r>
            <a:r>
              <a:rPr lang="ru-RU" dirty="0"/>
              <a:t>собственником (пользователем) господствующего земельного  участка условий пользования сервитутом. При установлении земельного сервитута четко определяются пределы (условия) пользования собственником (пользователем) господствующего земельного участка определенной частью обслуживающего  участка. Владелец (пользователь) господствующей участка не вправе в одностороннем порядке изменять условия земельного сервитута. Если же он допускает отклонения от условий установленного сервитута, то он нарушает условия пользования этим сервитутом. Факт нарушения должен быть подтвержден решением суда, если  лицо, в интересах которого он был установлен, отрицает факт допущения им указанного нарушения. Отмена земельного сервитута осуществляется органом государственной регистрации прав на землю.</a:t>
            </a:r>
            <a:endParaRPr lang="ru-RU" dirty="0"/>
          </a:p>
        </p:txBody>
      </p:sp>
    </p:spTree>
    <p:extLst>
      <p:ext uri="{BB962C8B-B14F-4D97-AF65-F5344CB8AC3E}">
        <p14:creationId xmlns:p14="http://schemas.microsoft.com/office/powerpoint/2010/main" val="3866561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891654"/>
          </a:xfrm>
        </p:spPr>
        <p:txBody>
          <a:bodyPr>
            <a:noAutofit/>
          </a:bodyPr>
          <a:lstStyle/>
          <a:p>
            <a:pPr algn="ctr"/>
            <a:r>
              <a:rPr lang="ru-RU" sz="2400" u="sng" dirty="0">
                <a:solidFill>
                  <a:schemeClr val="tx1"/>
                </a:solidFill>
              </a:rPr>
              <a:t>К условным основаниям прекращения действия земельного сервитута относятся:</a:t>
            </a:r>
            <a:r>
              <a:rPr lang="ru-RU" sz="2400" dirty="0">
                <a:solidFill>
                  <a:schemeClr val="tx1"/>
                </a:solidFill>
              </a:rPr>
              <a:t/>
            </a:r>
            <a:br>
              <a:rPr lang="ru-RU" sz="2400" dirty="0">
                <a:solidFill>
                  <a:schemeClr val="tx1"/>
                </a:solidFill>
              </a:rPr>
            </a:br>
            <a:endParaRPr lang="ru-RU" sz="2400" dirty="0">
              <a:solidFill>
                <a:schemeClr val="tx1"/>
              </a:solidFill>
            </a:endParaRPr>
          </a:p>
        </p:txBody>
      </p:sp>
      <p:sp>
        <p:nvSpPr>
          <p:cNvPr id="3" name="Объект 2"/>
          <p:cNvSpPr>
            <a:spLocks noGrp="1"/>
          </p:cNvSpPr>
          <p:nvPr>
            <p:ph idx="1"/>
          </p:nvPr>
        </p:nvSpPr>
        <p:spPr>
          <a:xfrm>
            <a:off x="677334" y="1692323"/>
            <a:ext cx="9135406" cy="4899546"/>
          </a:xfrm>
        </p:spPr>
        <p:txBody>
          <a:bodyPr>
            <a:normAutofit lnSpcReduction="10000"/>
          </a:bodyPr>
          <a:lstStyle/>
          <a:p>
            <a:pPr marL="0" indent="627063">
              <a:buNone/>
            </a:pPr>
            <a:r>
              <a:rPr lang="ru-RU" dirty="0" smtClean="0"/>
              <a:t>прекращение </a:t>
            </a:r>
            <a:r>
              <a:rPr lang="ru-RU" dirty="0"/>
              <a:t>оснований установления земельного сервитута. Прекращение оснований установления земельного сервитуту может проявляться в устранении недостатков господствующего земельного  участка, которые компенсировались (устранялись) путем предоставления ее владельцу (пользователю) права ограниченного пользования соседним  (обслуживающим) земельным участком.</a:t>
            </a:r>
          </a:p>
          <a:p>
            <a:pPr marL="0" indent="627063">
              <a:buNone/>
            </a:pPr>
            <a:r>
              <a:rPr lang="ru-RU" dirty="0"/>
              <a:t>Принятое судом решение об отмене земельного сервитута  в связи с прекращением оснований его установления, направляется органу, осуществляющему государственную регистрацию прав на землю, для принятия соответствующего решения;</a:t>
            </a:r>
          </a:p>
          <a:p>
            <a:pPr marL="0" indent="627063">
              <a:buNone/>
            </a:pPr>
            <a:r>
              <a:rPr lang="ru-RU" dirty="0" smtClean="0"/>
              <a:t>невозможность </a:t>
            </a:r>
            <a:r>
              <a:rPr lang="ru-RU" dirty="0"/>
              <a:t>использования земельного участка, в отношении которого установлен земельный сервитут, по его целевому назначению.  Если в результате использования обслуживающего земельного участка собственником (пользователем) господствующего земельного участка  в соответствии с условиями установленного сервитута возникнет ситуация, при которой владелец (пользователь) обслуживающего участка не сможет использовать ее по целевому назначению, то у последнего возникает право требовать в судебном  порядке прекращения земельного сервитута.</a:t>
            </a:r>
            <a:endParaRPr lang="ru-RU" dirty="0"/>
          </a:p>
        </p:txBody>
      </p:sp>
    </p:spTree>
    <p:extLst>
      <p:ext uri="{BB962C8B-B14F-4D97-AF65-F5344CB8AC3E}">
        <p14:creationId xmlns:p14="http://schemas.microsoft.com/office/powerpoint/2010/main" val="3673584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9934" y="1035210"/>
            <a:ext cx="8557146" cy="5355312"/>
          </a:xfrm>
          <a:prstGeom prst="rect">
            <a:avLst/>
          </a:prstGeom>
        </p:spPr>
        <p:txBody>
          <a:bodyPr wrap="square">
            <a:spAutoFit/>
          </a:bodyPr>
          <a:lstStyle/>
          <a:p>
            <a:pPr indent="630555" algn="just"/>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ОГРАНИЧЕНИЯ: </a:t>
            </a:r>
            <a:endParaRPr lang="ru-RU"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smtClean="0">
                <a:latin typeface="Times New Roman" panose="02020603050405020304" pitchFamily="18" charset="0"/>
                <a:ea typeface="Times New Roman" panose="02020603050405020304" pitchFamily="18" charset="0"/>
                <a:cs typeface="Times New Roman" panose="02020603050405020304" pitchFamily="18" charset="0"/>
              </a:rPr>
              <a:t>1</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запрет </a:t>
            </a:r>
            <a:r>
              <a:rPr lang="ru-RU" dirty="0">
                <a:latin typeface="Times New Roman" panose="02020603050405020304" pitchFamily="18" charset="0"/>
                <a:ea typeface="Times New Roman" panose="02020603050405020304" pitchFamily="18" charset="0"/>
                <a:cs typeface="Times New Roman" panose="02020603050405020304" pitchFamily="18" charset="0"/>
              </a:rPr>
              <a:t>на продажу или иное отчуждение определенным лицам либо разрешений на отчуждение определенным лицам в течение установленного срока;</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2.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право </a:t>
            </a:r>
            <a:r>
              <a:rPr lang="ru-RU" dirty="0">
                <a:latin typeface="Times New Roman" panose="02020603050405020304" pitchFamily="18" charset="0"/>
                <a:ea typeface="Times New Roman" panose="02020603050405020304" pitchFamily="18" charset="0"/>
                <a:cs typeface="Times New Roman" panose="02020603050405020304" pitchFamily="18" charset="0"/>
              </a:rPr>
              <a:t>на преимущественную покупку в случае ее продажи;</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3.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условие </a:t>
            </a:r>
            <a:r>
              <a:rPr lang="ru-RU" dirty="0">
                <a:latin typeface="Times New Roman" panose="02020603050405020304" pitchFamily="18" charset="0"/>
                <a:ea typeface="Times New Roman" panose="02020603050405020304" pitchFamily="18" charset="0"/>
                <a:cs typeface="Times New Roman" panose="02020603050405020304" pitchFamily="18" charset="0"/>
              </a:rPr>
              <a:t>начать и завершить застройку или освоение земельного участка в течение установленных сроков в определенном проектом порядке; </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4.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запрет </a:t>
            </a:r>
            <a:r>
              <a:rPr lang="ru-RU" dirty="0">
                <a:latin typeface="Times New Roman" panose="02020603050405020304" pitchFamily="18" charset="0"/>
                <a:ea typeface="Times New Roman" panose="02020603050405020304" pitchFamily="18" charset="0"/>
                <a:cs typeface="Times New Roman" panose="02020603050405020304" pitchFamily="18" charset="0"/>
              </a:rPr>
              <a:t>на изменение целевого назначения земельного участка, внешнего вида недвижимого имущества, реконструкции или сноса зданий, строений, сооружений без согласования в установленном порядке;</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5.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условие </a:t>
            </a:r>
            <a:r>
              <a:rPr lang="ru-RU" dirty="0">
                <a:latin typeface="Times New Roman" panose="02020603050405020304" pitchFamily="18" charset="0"/>
                <a:ea typeface="Times New Roman" panose="02020603050405020304" pitchFamily="18" charset="0"/>
                <a:cs typeface="Times New Roman" panose="02020603050405020304" pitchFamily="18" charset="0"/>
              </a:rPr>
              <a:t>осуществить строительство, ремонт или содержание дороги, участка дороги;</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6.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запрет </a:t>
            </a:r>
            <a:r>
              <a:rPr lang="ru-RU" dirty="0">
                <a:latin typeface="Times New Roman" panose="02020603050405020304" pitchFamily="18" charset="0"/>
                <a:ea typeface="Times New Roman" panose="02020603050405020304" pitchFamily="18" charset="0"/>
                <a:cs typeface="Times New Roman" panose="02020603050405020304" pitchFamily="18" charset="0"/>
              </a:rPr>
              <a:t>на осуществление отдельных видов деятельности;</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7.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условие </a:t>
            </a:r>
            <a:r>
              <a:rPr lang="ru-RU" dirty="0">
                <a:latin typeface="Times New Roman" panose="02020603050405020304" pitchFamily="18" charset="0"/>
                <a:ea typeface="Times New Roman" panose="02020603050405020304" pitchFamily="18" charset="0"/>
                <a:cs typeface="Times New Roman" panose="02020603050405020304" pitchFamily="18" charset="0"/>
              </a:rPr>
              <a:t>соблюдения природоохранных требований или выполнения определенных работ, в том числе относительно охраны почвенного покрова, животного мира, редких растений, памятников природы, истории и культуры, археологических объектов, которые размещены на земельном участке; </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630555" algn="just"/>
            <a:r>
              <a:rPr lang="ru-RU" dirty="0">
                <a:latin typeface="Times New Roman" panose="02020603050405020304" pitchFamily="18" charset="0"/>
                <a:ea typeface="Times New Roman" panose="02020603050405020304" pitchFamily="18" charset="0"/>
                <a:cs typeface="Times New Roman" panose="02020603050405020304" pitchFamily="18" charset="0"/>
              </a:rPr>
              <a:t>8. условием предоставлять право охоты, вылова рыбы, сбора дикорастущих растений на своем земельном участке в установленное время и в установленном порядке.</a:t>
            </a:r>
            <a:endParaRPr lang="ru-RU"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6035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Охранная зона </a:t>
            </a:r>
            <a:endParaRPr lang="ru-RU" dirty="0"/>
          </a:p>
        </p:txBody>
      </p:sp>
      <p:sp>
        <p:nvSpPr>
          <p:cNvPr id="3" name="Объект 2"/>
          <p:cNvSpPr>
            <a:spLocks noGrp="1"/>
          </p:cNvSpPr>
          <p:nvPr>
            <p:ph idx="1"/>
          </p:nvPr>
        </p:nvSpPr>
        <p:spPr/>
        <p:txBody>
          <a:bodyPr>
            <a:normAutofit lnSpcReduction="10000"/>
          </a:bodyPr>
          <a:lstStyle/>
          <a:p>
            <a:r>
              <a:rPr lang="ru-RU" sz="2400" dirty="0"/>
              <a:t>территория с особым режимом землепользования и природопользования, выделяемая вокруг особо ценных природных объектов, водных объектов, объектов исторического и культурного наследия, гидрометеорологических станций с целью их охраны и защиты от антропогенных воздействий, а также вдоль линий связи, линий электропередачи, магистральных трубопроводов, земель транспорта, вокруг объектов промышленности, для обеспечения надлежащих условий эксплуатации, предотвращения случаев возможного повреждения.</a:t>
            </a:r>
          </a:p>
          <a:p>
            <a:endParaRPr lang="ru-RU" dirty="0"/>
          </a:p>
        </p:txBody>
      </p:sp>
    </p:spTree>
    <p:extLst>
      <p:ext uri="{BB962C8B-B14F-4D97-AF65-F5344CB8AC3E}">
        <p14:creationId xmlns:p14="http://schemas.microsoft.com/office/powerpoint/2010/main" val="1541429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100920"/>
            <a:ext cx="8596668" cy="823415"/>
          </a:xfrm>
        </p:spPr>
        <p:txBody>
          <a:bodyPr/>
          <a:lstStyle/>
          <a:p>
            <a:pPr algn="ctr"/>
            <a:r>
              <a:rPr lang="ru-RU" dirty="0"/>
              <a:t>Зона санитарной охраны </a:t>
            </a:r>
            <a:endParaRPr lang="ru-RU" dirty="0"/>
          </a:p>
        </p:txBody>
      </p:sp>
      <p:sp>
        <p:nvSpPr>
          <p:cNvPr id="3" name="Объект 2"/>
          <p:cNvSpPr>
            <a:spLocks noGrp="1"/>
          </p:cNvSpPr>
          <p:nvPr>
            <p:ph idx="1"/>
          </p:nvPr>
        </p:nvSpPr>
        <p:spPr/>
        <p:txBody>
          <a:bodyPr/>
          <a:lstStyle/>
          <a:p>
            <a:r>
              <a:rPr lang="ru-RU" sz="2400" dirty="0"/>
              <a:t>территория с особым режимом использования земель, которые прилегают к подземным и открытым источникам водоснабжения, водозаборных и водоочистных сооружений, водоводов, объектам оздоровительного назначения, на которые распространяются ограничения относительно использования земель с целью обеспечения их санитарно-эпидемиологической надежности.</a:t>
            </a:r>
          </a:p>
          <a:p>
            <a:endParaRPr lang="ru-RU" dirty="0"/>
          </a:p>
        </p:txBody>
      </p:sp>
    </p:spTree>
    <p:extLst>
      <p:ext uri="{BB962C8B-B14F-4D97-AF65-F5344CB8AC3E}">
        <p14:creationId xmlns:p14="http://schemas.microsoft.com/office/powerpoint/2010/main" val="262028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Зоны особого режима использования земель </a:t>
            </a:r>
            <a:endParaRPr lang="ru-RU" dirty="0"/>
          </a:p>
        </p:txBody>
      </p:sp>
      <p:sp>
        <p:nvSpPr>
          <p:cNvPr id="3" name="Объект 2"/>
          <p:cNvSpPr>
            <a:spLocks noGrp="1"/>
          </p:cNvSpPr>
          <p:nvPr>
            <p:ph idx="1"/>
          </p:nvPr>
        </p:nvSpPr>
        <p:spPr/>
        <p:txBody>
          <a:bodyPr/>
          <a:lstStyle/>
          <a:p>
            <a:r>
              <a:rPr lang="ru-RU" sz="2400" dirty="0"/>
              <a:t>территории, прилегающие к военных объектов Министерства обороны и других воинских формирований, предназначенных для обеспечения безопасности, сохранения вооружения, военной техники и другого военного имущества, а также защиты населения, хозяйственных объектов и окружающей среды от воздействия аварийных ситуаций, которые могут возникнуть на этих объектах в результате аварий, стихийных бедствий и пожаров.</a:t>
            </a:r>
          </a:p>
          <a:p>
            <a:endParaRPr lang="ru-RU" dirty="0"/>
          </a:p>
        </p:txBody>
      </p:sp>
    </p:spTree>
    <p:extLst>
      <p:ext uri="{BB962C8B-B14F-4D97-AF65-F5344CB8AC3E}">
        <p14:creationId xmlns:p14="http://schemas.microsoft.com/office/powerpoint/2010/main" val="2245878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27881"/>
          </a:xfrm>
        </p:spPr>
        <p:txBody>
          <a:bodyPr/>
          <a:lstStyle/>
          <a:p>
            <a:pPr algn="ctr"/>
            <a:r>
              <a:rPr lang="ru-RU" dirty="0"/>
              <a:t>Санитарно-защитная зона </a:t>
            </a:r>
            <a:endParaRPr lang="ru-RU" dirty="0"/>
          </a:p>
        </p:txBody>
      </p:sp>
      <p:sp>
        <p:nvSpPr>
          <p:cNvPr id="3" name="Объект 2"/>
          <p:cNvSpPr>
            <a:spLocks noGrp="1"/>
          </p:cNvSpPr>
          <p:nvPr>
            <p:ph idx="1"/>
          </p:nvPr>
        </p:nvSpPr>
        <p:spPr/>
        <p:txBody>
          <a:bodyPr/>
          <a:lstStyle/>
          <a:p>
            <a:r>
              <a:rPr lang="ru-RU" sz="2800" dirty="0"/>
              <a:t>территория с регулированным режимом использования земель, отделяющая от жилой застройки объекты, которые являются источниками выделения вредных веществ, запахов, повышение уровня шума, вибрации, ультразвука, электромагнитных волн, радиочастот, электрических полей, ионизирующих излучений.</a:t>
            </a:r>
          </a:p>
          <a:p>
            <a:endParaRPr lang="ru-RU" dirty="0"/>
          </a:p>
        </p:txBody>
      </p:sp>
    </p:spTree>
    <p:extLst>
      <p:ext uri="{BB962C8B-B14F-4D97-AF65-F5344CB8AC3E}">
        <p14:creationId xmlns:p14="http://schemas.microsoft.com/office/powerpoint/2010/main" val="1411473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Право добрососедства</a:t>
            </a:r>
            <a:r>
              <a:rPr lang="ru-RU" dirty="0"/>
              <a:t> </a:t>
            </a:r>
            <a:r>
              <a:rPr lang="ru-RU" dirty="0" smtClean="0"/>
              <a:t/>
            </a:r>
            <a:br>
              <a:rPr lang="ru-RU" dirty="0" smtClean="0"/>
            </a:br>
            <a:r>
              <a:rPr lang="ru-RU" sz="2200" dirty="0" smtClean="0">
                <a:solidFill>
                  <a:srgbClr val="FF0000"/>
                </a:solidFill>
              </a:rPr>
              <a:t>совокупность </a:t>
            </a:r>
            <a:r>
              <a:rPr lang="ru-RU" sz="2200" dirty="0">
                <a:solidFill>
                  <a:srgbClr val="FF0000"/>
                </a:solidFill>
              </a:rPr>
              <a:t>правовых норм, которые регулируют отношения, возникающие между собственниками и пользователями соседних (в </a:t>
            </a:r>
            <a:r>
              <a:rPr lang="ru-RU" sz="2200" dirty="0" err="1">
                <a:solidFill>
                  <a:srgbClr val="FF0000"/>
                </a:solidFill>
              </a:rPr>
              <a:t>т.ч</a:t>
            </a:r>
            <a:r>
              <a:rPr lang="ru-RU" sz="2200" dirty="0">
                <a:solidFill>
                  <a:srgbClr val="FF0000"/>
                </a:solidFill>
              </a:rPr>
              <a:t>. смежных) земельных участков</a:t>
            </a:r>
            <a:br>
              <a:rPr lang="ru-RU" sz="2200" dirty="0">
                <a:solidFill>
                  <a:srgbClr val="FF0000"/>
                </a:solidFill>
              </a:rPr>
            </a:br>
            <a:endParaRPr lang="ru-RU" sz="2200" dirty="0">
              <a:solidFill>
                <a:srgbClr val="FF0000"/>
              </a:solidFill>
            </a:endParaRPr>
          </a:p>
        </p:txBody>
      </p:sp>
      <p:sp>
        <p:nvSpPr>
          <p:cNvPr id="3" name="Объект 2"/>
          <p:cNvSpPr>
            <a:spLocks noGrp="1"/>
          </p:cNvSpPr>
          <p:nvPr>
            <p:ph idx="1"/>
          </p:nvPr>
        </p:nvSpPr>
        <p:spPr/>
        <p:txBody>
          <a:bodyPr/>
          <a:lstStyle/>
          <a:p>
            <a:pPr marL="0" indent="0" algn="ctr">
              <a:buNone/>
            </a:pPr>
            <a:endParaRPr lang="ru-RU" sz="2000" u="sng" dirty="0" smtClean="0"/>
          </a:p>
          <a:p>
            <a:pPr marL="0" indent="0" algn="ctr">
              <a:buNone/>
            </a:pPr>
            <a:r>
              <a:rPr lang="ru-RU" sz="2000" u="sng" dirty="0" smtClean="0"/>
              <a:t>ОСНОВНОЕ ПОЛОЖЕНИЕ ПРАВА ДОБРОСОСЕДСТВА</a:t>
            </a:r>
            <a:r>
              <a:rPr lang="ru-RU" sz="2000" dirty="0" smtClean="0"/>
              <a:t> </a:t>
            </a:r>
          </a:p>
          <a:p>
            <a:pPr marL="0" indent="0" algn="ctr">
              <a:buNone/>
            </a:pPr>
            <a:r>
              <a:rPr lang="ru-RU" sz="2000" dirty="0" smtClean="0"/>
              <a:t>собственники </a:t>
            </a:r>
            <a:r>
              <a:rPr lang="ru-RU" sz="2000" dirty="0"/>
              <a:t>и землепользователи земельных участков обязаны избирать такие способы использования земельных участков согласно их целевому назначению, при которых собственникам, землепользователям соседних земельных участков причиняется </a:t>
            </a:r>
            <a:r>
              <a:rPr lang="ru-RU" sz="2000" u="sng" dirty="0"/>
              <a:t>меньше всего неудобств</a:t>
            </a:r>
            <a:r>
              <a:rPr lang="ru-RU" sz="2000" dirty="0"/>
              <a:t> (затенение, задымление, неприятные запахи, шумовое загрязнение и тому подобное). Более того, согласно ст. 103 ЗК владельцы и пользователи земельных участков не имеют права оказывать  на соседние земельные участки недопустимое влияние. </a:t>
            </a:r>
          </a:p>
          <a:p>
            <a:endParaRPr lang="ru-RU" dirty="0"/>
          </a:p>
        </p:txBody>
      </p:sp>
    </p:spTree>
    <p:extLst>
      <p:ext uri="{BB962C8B-B14F-4D97-AF65-F5344CB8AC3E}">
        <p14:creationId xmlns:p14="http://schemas.microsoft.com/office/powerpoint/2010/main" val="2117345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Предупреждение вредного воздействия на соседний земельный участок. </a:t>
            </a:r>
            <a:br>
              <a:rPr lang="ru-RU" dirty="0"/>
            </a:br>
            <a:endParaRPr lang="ru-RU" dirty="0"/>
          </a:p>
        </p:txBody>
      </p:sp>
      <p:sp>
        <p:nvSpPr>
          <p:cNvPr id="3" name="Объект 2"/>
          <p:cNvSpPr>
            <a:spLocks noGrp="1"/>
          </p:cNvSpPr>
          <p:nvPr>
            <p:ph idx="1"/>
          </p:nvPr>
        </p:nvSpPr>
        <p:spPr/>
        <p:txBody>
          <a:bodyPr/>
          <a:lstStyle/>
          <a:p>
            <a:r>
              <a:rPr lang="ru-RU" dirty="0"/>
              <a:t>Собственники и землепользователи земельных участков могут требовать прекращения деятельности на соседнем земельном участке, осуществление которой может привести к вредному воздействию на здоровье людей, животных, на воздух, земельные участки и прочее.</a:t>
            </a:r>
          </a:p>
          <a:p>
            <a:endParaRPr lang="ru-RU" dirty="0"/>
          </a:p>
        </p:txBody>
      </p:sp>
    </p:spTree>
    <p:extLst>
      <p:ext uri="{BB962C8B-B14F-4D97-AF65-F5344CB8AC3E}">
        <p14:creationId xmlns:p14="http://schemas.microsoft.com/office/powerpoint/2010/main" val="236259015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38</TotalTime>
  <Words>1936</Words>
  <Application>Microsoft Office PowerPoint</Application>
  <PresentationFormat>Широкоэкранный</PresentationFormat>
  <Paragraphs>80</Paragraphs>
  <Slides>21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21</vt:i4>
      </vt:variant>
    </vt:vector>
  </HeadingPairs>
  <TitlesOfParts>
    <vt:vector size="29" baseType="lpstr">
      <vt:lpstr>Aharoni</vt:lpstr>
      <vt:lpstr>Arial</vt:lpstr>
      <vt:lpstr>Calibri</vt:lpstr>
      <vt:lpstr>Times New Roman</vt:lpstr>
      <vt:lpstr>TimesNewRomanPSMT</vt:lpstr>
      <vt:lpstr>Trebuchet MS</vt:lpstr>
      <vt:lpstr>Wingdings 3</vt:lpstr>
      <vt:lpstr>Аспект</vt:lpstr>
      <vt:lpstr>Тема ОГРАНИЧЕНИЯ ПРАВ НА ЗЕМЛЮ</vt:lpstr>
      <vt:lpstr>Ограничение прав на землю </vt:lpstr>
      <vt:lpstr>Презентация PowerPoint</vt:lpstr>
      <vt:lpstr>Охранная зона </vt:lpstr>
      <vt:lpstr>Зона санитарной охраны </vt:lpstr>
      <vt:lpstr>Зоны особого режима использования земель </vt:lpstr>
      <vt:lpstr>Санитарно-защитная зона </vt:lpstr>
      <vt:lpstr>Право добрососедства  совокупность правовых норм, которые регулируют отношения, возникающие между собственниками и пользователями соседних (в т.ч. смежных) земельных участков </vt:lpstr>
      <vt:lpstr>Предупреждение вредного воздействия на соседний земельный участок.  </vt:lpstr>
      <vt:lpstr>Последствия проникновения на земельный участок ветвей и корней деревьев. </vt:lpstr>
      <vt:lpstr>Межевые знаки - это специальные обозначения, которые устанавливаются землеустроительными органами на крайних поворотных точках границы земельного участка и имеют особый правовой режим, определенный законодательством.  </vt:lpstr>
      <vt:lpstr>Восстановление границ</vt:lpstr>
      <vt:lpstr>Совместное использование межевых сооружений</vt:lpstr>
      <vt:lpstr>Использование деревьев, которые стоят на границе земельных участков </vt:lpstr>
      <vt:lpstr>Презентация PowerPoint</vt:lpstr>
      <vt:lpstr>Признаки земельного сервитута </vt:lpstr>
      <vt:lpstr>Презентация PowerPoint</vt:lpstr>
      <vt:lpstr>Порядок установления земельных сервитутов: договор и решение суда</vt:lpstr>
      <vt:lpstr>ПРЕКРАЩЕНИЕ ЗЕМЕЛЬНЫХ СЕРВИТУТОВ</vt:lpstr>
      <vt:lpstr>Презентация PowerPoint</vt:lpstr>
      <vt:lpstr>К условным основаниям прекращения действия земельного сервитута относятся: </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ОГРАНИЧЕНИЯ ПРАВ НА ЗЕМЛЮ</dc:title>
  <dc:creator>User</dc:creator>
  <cp:lastModifiedBy>User</cp:lastModifiedBy>
  <cp:revision>6</cp:revision>
  <dcterms:created xsi:type="dcterms:W3CDTF">2020-10-21T08:51:25Z</dcterms:created>
  <dcterms:modified xsi:type="dcterms:W3CDTF">2020-10-21T09:35:24Z</dcterms:modified>
</cp:coreProperties>
</file>